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66" r:id="rId9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roplets-HD-Title-R1d.png">
            <a:extLst>
              <a:ext uri="{FF2B5EF4-FFF2-40B4-BE49-F238E27FC236}">
                <a16:creationId xmlns:a16="http://schemas.microsoft.com/office/drawing/2014/main" id="{E6E5379F-90F6-0F36-7E3D-B226240C7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42D80F-5A38-A6C5-6EEF-71DA35C7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DF4DB-BA12-4377-9F7B-D58B421EEF3A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8AB1AB-B7B5-A5CC-3E7D-3C7501CDB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4D21A1-5F85-08DD-93FF-19372F844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FE90B-33B9-43B2-8412-8314B8358C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71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>
            <a:extLst>
              <a:ext uri="{FF2B5EF4-FFF2-40B4-BE49-F238E27FC236}">
                <a16:creationId xmlns:a16="http://schemas.microsoft.com/office/drawing/2014/main" id="{7AF2827A-0173-48D8-95FE-FCA35ECA5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7069AB1-FA1E-7269-D1DC-56FE874EA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53D3F-B0D6-48D7-AD19-2EE9DC8AF10B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95FE9EA-B9D4-1996-CCEF-E8E2F9C9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C47D856-2354-4C64-369D-EA0C81EB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E01E4-B65E-4D0E-AAD2-73AB2F850C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18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HD-Content-R1d.png">
            <a:extLst>
              <a:ext uri="{FF2B5EF4-FFF2-40B4-BE49-F238E27FC236}">
                <a16:creationId xmlns:a16="http://schemas.microsoft.com/office/drawing/2014/main" id="{EB87388D-29B4-A491-127B-DE1332259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3CD93-EEAD-C76E-8BB0-1B52F0361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24EAA-EAB4-4FC1-8D37-9BFB355EA979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73D3D-E79A-C128-3080-CA0E928B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26C27-7CA4-E3A1-7563-CFC50056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2C07-37DA-4211-A7F5-DEDCA4A640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391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Droplets-HD-Content-R1d.png">
            <a:extLst>
              <a:ext uri="{FF2B5EF4-FFF2-40B4-BE49-F238E27FC236}">
                <a16:creationId xmlns:a16="http://schemas.microsoft.com/office/drawing/2014/main" id="{E378191B-AA9A-1440-70D9-A689E249C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3D857BE7-B3D6-8312-0FB1-C6D1AFEA4E59}"/>
              </a:ext>
            </a:extLst>
          </p:cNvPr>
          <p:cNvSpPr txBox="1"/>
          <p:nvPr/>
        </p:nvSpPr>
        <p:spPr>
          <a:xfrm>
            <a:off x="1001713" y="754063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7B173765-ED93-682D-EEE9-991B67994E3C}"/>
              </a:ext>
            </a:extLst>
          </p:cNvPr>
          <p:cNvSpPr txBox="1"/>
          <p:nvPr/>
        </p:nvSpPr>
        <p:spPr>
          <a:xfrm>
            <a:off x="10556875" y="29940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561CDAEF-E10C-C6E0-BDB2-844B5D65B6D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944B-3589-4F1D-8086-8F1EC86FBAD5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6EA36CE5-F41C-D12C-9FFA-9549BF3C37E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4FBE7849-79C3-B27C-B901-712BF22B29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49E0F-FC62-4692-9CDA-0F2FCE0A86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9689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HD-Content-R1d.png">
            <a:extLst>
              <a:ext uri="{FF2B5EF4-FFF2-40B4-BE49-F238E27FC236}">
                <a16:creationId xmlns:a16="http://schemas.microsoft.com/office/drawing/2014/main" id="{753C9AA1-B779-CE4A-68D5-27B872282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F6BF76-6E18-1CD4-ECCD-2DE6FF282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40A43-8CBC-4488-990C-FD067EC18A09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9EC07-90C9-3532-7664-D947F3BD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1F94D-3851-4151-186B-9FA2B3A4B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A9DE3-F314-4251-92D0-DA48181EF4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524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Droplets-HD-Content-R1d.png">
            <a:extLst>
              <a:ext uri="{FF2B5EF4-FFF2-40B4-BE49-F238E27FC236}">
                <a16:creationId xmlns:a16="http://schemas.microsoft.com/office/drawing/2014/main" id="{F842DF2A-178C-AA6A-2DBF-3CC3818F7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0D4EB4-4AFA-256A-3A36-0D785DEAF62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17B3E-1034-49F8-A5FE-5215A79B0C73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330C91-E67C-CBAD-8D7B-B325D90AA00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47546-2F8D-AD76-8AAC-9F86024237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3F6B6-8262-42B6-9A6F-490CA4E50C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769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Droplets-HD-Content-R1d.png">
            <a:extLst>
              <a:ext uri="{FF2B5EF4-FFF2-40B4-BE49-F238E27FC236}">
                <a16:creationId xmlns:a16="http://schemas.microsoft.com/office/drawing/2014/main" id="{089E011D-47A4-EB13-87E8-C0C14FBC6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8AC7A4-0FC3-8368-FB19-C1E681DF82B0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E72F2-3F8E-4E47-BB36-4D5FD53969F4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18C8A4-AD90-2B9C-DA44-42EAF53615F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C9C19F-D53C-3836-1ABC-AAFCE3F2F2F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516C8-5997-435E-9A8D-62FB27D2B5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264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HD-Content-R1d.png">
            <a:extLst>
              <a:ext uri="{FF2B5EF4-FFF2-40B4-BE49-F238E27FC236}">
                <a16:creationId xmlns:a16="http://schemas.microsoft.com/office/drawing/2014/main" id="{6EFE6FEA-B940-BE7D-61C5-B1970F6B1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16DDA-5D4E-1F92-564F-A126D3B8FD2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FEA6B-793E-435D-8759-F4D795FAD5DE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28B43-A994-0BB8-8F67-50A078C49B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11434-3EB7-3263-5BD9-55B970E115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1698F-173E-49DE-9EBF-81C04930BF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177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Droplets-HD-Content-R1d.png">
            <a:extLst>
              <a:ext uri="{FF2B5EF4-FFF2-40B4-BE49-F238E27FC236}">
                <a16:creationId xmlns:a16="http://schemas.microsoft.com/office/drawing/2014/main" id="{17FB56C4-B4D9-709E-1434-A820142FD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D1FBD-3F30-7055-416D-5AB1DFDF2FD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12501-B13F-41BB-8B00-40CA35ACF753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1EFEC-57B7-F5EE-38F9-B49BE56860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AC8D2-2B39-C27F-4507-64A4EC36DF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B3DD-8032-42EC-99F3-58C8CF77EA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108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>
            <a:extLst>
              <a:ext uri="{FF2B5EF4-FFF2-40B4-BE49-F238E27FC236}">
                <a16:creationId xmlns:a16="http://schemas.microsoft.com/office/drawing/2014/main" id="{17D955F3-173E-DDE8-3E48-DBE9A2FFD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AE1A8-75AC-E7C6-3657-CC1B074FE7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BE8FD-75E8-4AA5-8816-0B6567792CB3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019FA-B455-DB8F-8AC1-216373E492C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9A68E-D4C1-FD58-5588-7BEF9FD596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DC083-9610-46EA-85A0-2DAD7237AF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1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roplets-HD-Content-R1d.png">
            <a:extLst>
              <a:ext uri="{FF2B5EF4-FFF2-40B4-BE49-F238E27FC236}">
                <a16:creationId xmlns:a16="http://schemas.microsoft.com/office/drawing/2014/main" id="{020A2C87-D0CD-6F29-5538-EDF7A04EF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A39824F-1AF7-0DF8-660A-A5064188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B4D3-C652-4688-9339-CCFBF6F4AD70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82D460-CFB6-3A1E-4F35-E39381F82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5B0729-D033-2F52-FCA0-486FF201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3ADFA-2407-4DA9-AE4F-BEDF36DFBE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roplets-HD-Content-R1d.png">
            <a:extLst>
              <a:ext uri="{FF2B5EF4-FFF2-40B4-BE49-F238E27FC236}">
                <a16:creationId xmlns:a16="http://schemas.microsoft.com/office/drawing/2014/main" id="{C592F7C6-57E5-6A6C-252B-887FF2524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E9C2AFAC-B71E-7D8D-7119-19483E4D7B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2240-B1A0-4B80-8B5B-8F12FB8D3236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EB614491-9A83-6BA5-67E5-ACC0A04B2E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4AE1FB5-EEAA-F452-810C-834DCD1FD4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38D73-593F-454B-8A39-49DE96F50B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059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Droplets-HD-Content-R1d.png">
            <a:extLst>
              <a:ext uri="{FF2B5EF4-FFF2-40B4-BE49-F238E27FC236}">
                <a16:creationId xmlns:a16="http://schemas.microsoft.com/office/drawing/2014/main" id="{35FD9F78-3E46-5F9A-314D-D2A196DBA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5CF907E2-855B-BEAC-E476-9DB8A682587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BFED8-B8A1-427F-88BA-60D9021B3276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CEDDF113-9D7A-2644-60AD-EB4582454A4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97031FB-B8DB-FF1B-60A0-0B292AC499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6604B-24F9-41CA-AC87-234078220C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483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HD-Content-R1d.png">
            <a:extLst>
              <a:ext uri="{FF2B5EF4-FFF2-40B4-BE49-F238E27FC236}">
                <a16:creationId xmlns:a16="http://schemas.microsoft.com/office/drawing/2014/main" id="{113C59BE-A4D4-787D-7F5B-897FD190D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610217C-03FC-A54E-FCE6-232664687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B0567-C276-4295-9A3F-7AF2AFCDD66B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16D50BB-AD51-24BF-9347-E00E6A637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9DBE020-8C3F-FB31-F546-1F3076144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77AE2-D96A-4727-9D68-A353E86844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492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Content-R1d.png">
            <a:extLst>
              <a:ext uri="{FF2B5EF4-FFF2-40B4-BE49-F238E27FC236}">
                <a16:creationId xmlns:a16="http://schemas.microsoft.com/office/drawing/2014/main" id="{10F46B60-785B-CB68-7E09-F0571F1C9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93260E8-2C89-98B2-08D8-476906993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965F8-0A34-4F09-AB8B-03FCA21038FF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C210DE9C-7EBD-3ED7-DC1A-B1E02A53E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1E35912-8F90-9CC5-485C-57BEFE6AA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4BF82-EC7E-4FBE-AA7B-1B5A401845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5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Droplets-HD-Content-R1d.png">
            <a:extLst>
              <a:ext uri="{FF2B5EF4-FFF2-40B4-BE49-F238E27FC236}">
                <a16:creationId xmlns:a16="http://schemas.microsoft.com/office/drawing/2014/main" id="{3BB6A6F1-82A1-61DA-9137-1218EBA76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2ADE4B-E69F-6438-8DCE-13F5AE68BDD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2930A-A771-4FCE-9049-7EBD13F73104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E3FF9-F3AA-DBAA-236D-D159F0D1471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B1A45F-20DC-0C6E-637D-E76D2B9727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FF447-8B83-410B-86BE-11A8584051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018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>
            <a:extLst>
              <a:ext uri="{FF2B5EF4-FFF2-40B4-BE49-F238E27FC236}">
                <a16:creationId xmlns:a16="http://schemas.microsoft.com/office/drawing/2014/main" id="{C5FDBF21-2D91-681C-CBD3-F6DB70AE4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D5AC75E-883A-3855-E131-2458F91B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3DB07-564F-44C1-9545-BCA5F2DC36DD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84A059B-3C90-2716-13B0-7EC1EF7D9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3CD6BB-6458-69D3-7EA1-8402A453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74DA7-6227-4A51-BFAE-4EE62028AF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635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B8B8B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D487CA99-08F2-C0A4-1B6D-E95F7E19A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52E61C-9BD4-4878-4187-4A092D3B8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43D7E-2CC2-9E86-016D-3C8F7D214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2366963"/>
            <a:ext cx="10363200" cy="3424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95BF8-2088-DB5F-9A8A-F16A9C1983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F3240881-9808-4457-9AA3-604BEAF2E4B1}" type="datetimeFigureOut">
              <a:rPr lang="pt-BR"/>
              <a:pPr>
                <a:defRPr/>
              </a:pPr>
              <a:t>13/03/2025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FCE3B-2534-5FAE-2CFF-5167ADC6F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C822A-0439-6D15-2656-47BB4ADA0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7635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B4AF9835-9E4F-4563-8BC6-B0A2AB078C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 kern="1200" cap="all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600" kern="1200" cap="all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qconcursos.com/questoes-do-enem/provas/inep-2022-enem-exame-nacional-do-ensino-medio-segundo-dia-edital-202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E7A0EE-38BF-B48B-C3B1-8265A5138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425" y="-23813"/>
            <a:ext cx="6223000" cy="16271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Esferas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6B71F1-5972-18D8-5A14-4E3C96293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425" y="2162175"/>
            <a:ext cx="6223000" cy="889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Cláudio C. Coelho</a:t>
            </a:r>
          </a:p>
        </p:txBody>
      </p:sp>
      <p:pic>
        <p:nvPicPr>
          <p:cNvPr id="19462" name="Picture 6" descr="Esfera GIF - Pesquisar em GIFER">
            <a:extLst>
              <a:ext uri="{FF2B5EF4-FFF2-40B4-BE49-F238E27FC236}">
                <a16:creationId xmlns:a16="http://schemas.microsoft.com/office/drawing/2014/main" id="{E372D774-19D4-E456-93D8-71A457A8B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090" y="1535676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15185E6-A3A8-479F-3631-6D3D1FF26C68}"/>
              </a:ext>
            </a:extLst>
          </p:cNvPr>
          <p:cNvSpPr txBox="1"/>
          <p:nvPr/>
        </p:nvSpPr>
        <p:spPr>
          <a:xfrm>
            <a:off x="1445341" y="702954"/>
            <a:ext cx="95864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Esfera é um sólido geométrico classificado como um corpo redondo. Ela é formada pela rotação de um semicírculo e é bastante presente no nosso cotidiano.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6" name="Picture 6" descr="Curso de Matemática - Trigonometria">
            <a:extLst>
              <a:ext uri="{FF2B5EF4-FFF2-40B4-BE49-F238E27FC236}">
                <a16:creationId xmlns:a16="http://schemas.microsoft.com/office/drawing/2014/main" id="{F76CADC5-7A61-161F-3E01-809F94AD8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67" y="2379190"/>
            <a:ext cx="6762196" cy="381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>
            <a:extLst>
              <a:ext uri="{FF2B5EF4-FFF2-40B4-BE49-F238E27FC236}">
                <a16:creationId xmlns:a16="http://schemas.microsoft.com/office/drawing/2014/main" id="{08300AF6-3119-A24F-8C67-BF4A59ACC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57" y="2379191"/>
            <a:ext cx="5083277" cy="381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83D9A-5A9D-0999-C9DF-3A0DF78BD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Gastão Nota A: Revisando Esfera">
            <a:extLst>
              <a:ext uri="{FF2B5EF4-FFF2-40B4-BE49-F238E27FC236}">
                <a16:creationId xmlns:a16="http://schemas.microsoft.com/office/drawing/2014/main" id="{501ADB40-0C85-598B-986F-A02D0D783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871" y="234837"/>
            <a:ext cx="7993626" cy="573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57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87CA033-EE5D-3284-D7C1-3DF7522BF4C1}"/>
              </a:ext>
            </a:extLst>
          </p:cNvPr>
          <p:cNvSpPr txBox="1"/>
          <p:nvPr/>
        </p:nvSpPr>
        <p:spPr>
          <a:xfrm>
            <a:off x="1248696" y="904171"/>
            <a:ext cx="101370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"Um reservatório de gás possui um raio igual a 2 metros, sabendo-se disso, qual é o seu volume? (use π = 3,1)”</a:t>
            </a:r>
          </a:p>
        </p:txBody>
      </p:sp>
      <p:pic>
        <p:nvPicPr>
          <p:cNvPr id="47106" name="Picture 2" descr="PETROBRÁS INAUGURA DUTO DE GLP EM SÃO PAULO E FLEXIBILIZA PAGAMENTO DAS  DISTRIBUIDORAS DE GÁS | Petronotícias">
            <a:extLst>
              <a:ext uri="{FF2B5EF4-FFF2-40B4-BE49-F238E27FC236}">
                <a16:creationId xmlns:a16="http://schemas.microsoft.com/office/drawing/2014/main" id="{8F79904B-0A57-3D0E-4089-55B2AE5AB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290" y="2168014"/>
            <a:ext cx="3192719" cy="364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8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D578344-8E59-C138-ED20-F1B15F895489}"/>
              </a:ext>
            </a:extLst>
          </p:cNvPr>
          <p:cNvSpPr txBox="1"/>
          <p:nvPr/>
        </p:nvSpPr>
        <p:spPr>
          <a:xfrm>
            <a:off x="953729" y="712271"/>
            <a:ext cx="1057951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"</a:t>
            </a:r>
            <a:r>
              <a:rPr lang="pt-BR" sz="2400" b="1" dirty="0"/>
              <a:t> Ao analisar-se um vírus em um microscópio, foi possível perceber que ele possui duas camadas, sendo a primeira camada formada por gordura e a camada central formada por material genético, conforme a imagem. Um dos interesses desse pesquisador é saber o volume da camada de gordura desse vírus. Sabendo que o raio maior mede 2 </a:t>
            </a:r>
            <a:r>
              <a:rPr lang="pt-BR" sz="2400" b="1" dirty="0" err="1"/>
              <a:t>nm</a:t>
            </a:r>
            <a:r>
              <a:rPr lang="pt-BR" sz="2400" b="1" dirty="0"/>
              <a:t> (nanômetros) e que o raio menor mede 1 </a:t>
            </a:r>
            <a:r>
              <a:rPr lang="pt-BR" sz="2400" b="1" dirty="0" err="1"/>
              <a:t>nm</a:t>
            </a:r>
            <a:r>
              <a:rPr lang="pt-BR" sz="2400" b="1" dirty="0"/>
              <a:t>, o volume da camada de gordura é igual a:(use π = 3)</a:t>
            </a:r>
          </a:p>
          <a:p>
            <a:pPr marL="342900" indent="-342900">
              <a:buAutoNum type="alphaLcParenR"/>
            </a:pPr>
            <a:r>
              <a:rPr lang="pt-BR" sz="2400" dirty="0"/>
              <a:t>4 </a:t>
            </a:r>
            <a:r>
              <a:rPr lang="pt-BR" sz="2400" dirty="0" err="1"/>
              <a:t>nm</a:t>
            </a:r>
            <a:r>
              <a:rPr lang="pt-BR" sz="2400" dirty="0"/>
              <a:t>³</a:t>
            </a:r>
          </a:p>
          <a:p>
            <a:pPr marL="342900" indent="-342900">
              <a:buAutoNum type="alphaLcParenR"/>
            </a:pPr>
            <a:r>
              <a:rPr lang="pt-BR" sz="2400" dirty="0"/>
              <a:t>8 </a:t>
            </a:r>
            <a:r>
              <a:rPr lang="pt-BR" sz="2400" dirty="0" err="1"/>
              <a:t>nm</a:t>
            </a:r>
            <a:r>
              <a:rPr lang="pt-BR" sz="2400" dirty="0"/>
              <a:t>³</a:t>
            </a:r>
          </a:p>
          <a:p>
            <a:pPr marL="342900" indent="-342900">
              <a:buAutoNum type="alphaLcParenR"/>
            </a:pPr>
            <a:r>
              <a:rPr lang="pt-BR" sz="2400" dirty="0"/>
              <a:t>20 </a:t>
            </a:r>
            <a:r>
              <a:rPr lang="pt-BR" sz="2400" dirty="0" err="1"/>
              <a:t>nm</a:t>
            </a:r>
            <a:r>
              <a:rPr lang="pt-BR" sz="2400" dirty="0"/>
              <a:t>³</a:t>
            </a:r>
          </a:p>
          <a:p>
            <a:pPr marL="342900" indent="-342900">
              <a:buAutoNum type="alphaLcParenR"/>
            </a:pPr>
            <a:r>
              <a:rPr lang="pt-BR" sz="2400" dirty="0"/>
              <a:t>28 </a:t>
            </a:r>
            <a:r>
              <a:rPr lang="pt-BR" sz="2400" dirty="0" err="1"/>
              <a:t>nm</a:t>
            </a:r>
            <a:r>
              <a:rPr lang="pt-BR" sz="2400" dirty="0"/>
              <a:t>³</a:t>
            </a:r>
          </a:p>
          <a:p>
            <a:pPr marL="342900" indent="-342900">
              <a:buAutoNum type="alphaLcParenR"/>
            </a:pPr>
            <a:r>
              <a:rPr lang="pt-BR" sz="2400" dirty="0"/>
              <a:t>32 </a:t>
            </a:r>
            <a:r>
              <a:rPr lang="pt-BR" sz="2400" dirty="0" err="1"/>
              <a:t>nm</a:t>
            </a:r>
            <a:r>
              <a:rPr lang="pt-BR" sz="2400" dirty="0"/>
              <a:t>³"</a:t>
            </a:r>
          </a:p>
        </p:txBody>
      </p:sp>
      <p:pic>
        <p:nvPicPr>
          <p:cNvPr id="48130" name="Picture 2">
            <a:extLst>
              <a:ext uri="{FF2B5EF4-FFF2-40B4-BE49-F238E27FC236}">
                <a16:creationId xmlns:a16="http://schemas.microsoft.com/office/drawing/2014/main" id="{D9ABEB31-EDE9-9E43-BEED-ED5F8F7D4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058" y="3325301"/>
            <a:ext cx="2438400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C- Trabalho individual – Nano é pequeno e diferente">
            <a:extLst>
              <a:ext uri="{FF2B5EF4-FFF2-40B4-BE49-F238E27FC236}">
                <a16:creationId xmlns:a16="http://schemas.microsoft.com/office/drawing/2014/main" id="{AF2768C9-31B6-967B-159F-289DE70A1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61" y="1253044"/>
            <a:ext cx="10755375" cy="369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88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9C10440-384E-1520-9001-AE7E710997DB}"/>
              </a:ext>
            </a:extLst>
          </p:cNvPr>
          <p:cNvSpPr txBox="1"/>
          <p:nvPr/>
        </p:nvSpPr>
        <p:spPr>
          <a:xfrm>
            <a:off x="1376516" y="822970"/>
            <a:ext cx="997974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" </a:t>
            </a:r>
            <a:r>
              <a:rPr lang="pt-BR" sz="3200" b="1" dirty="0"/>
              <a:t>Uma fábrica produz porta-objetos, no formato de esfera, utilizando um plástico especial. Sabendo que o cm² desse material custa R$ 0,07, o valor gasto para produzir 1,2 mil porta-objetos, cujo raio é de 5 cm, será:(use π = 3,14)</a:t>
            </a:r>
          </a:p>
          <a:p>
            <a:endParaRPr lang="pt-BR" sz="3200" dirty="0"/>
          </a:p>
          <a:p>
            <a:r>
              <a:rPr lang="pt-BR" sz="3200" dirty="0"/>
              <a:t>a) R$ 2180</a:t>
            </a:r>
          </a:p>
          <a:p>
            <a:r>
              <a:rPr lang="pt-BR" sz="3200" dirty="0"/>
              <a:t>b) R$ 3140</a:t>
            </a:r>
          </a:p>
          <a:p>
            <a:r>
              <a:rPr lang="pt-BR" sz="3200" dirty="0"/>
              <a:t>c) R$ 11.314</a:t>
            </a:r>
          </a:p>
          <a:p>
            <a:r>
              <a:rPr lang="pt-BR" sz="3200" dirty="0"/>
              <a:t>d) R$ 13.188</a:t>
            </a:r>
          </a:p>
          <a:p>
            <a:r>
              <a:rPr lang="pt-BR" sz="3200" dirty="0"/>
              <a:t>e) R$ 26.376"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18451E2-C198-B70C-72D2-51E7C414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194" y="3043482"/>
            <a:ext cx="3293806" cy="381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8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2F2654-974A-98DC-395C-0972CD73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976" y="797976"/>
            <a:ext cx="10457264" cy="39087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Pe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ç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as met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á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licas de aeronaves abandonadas em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aeroportos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serão recicladas. Uma dessas pe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ç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as 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é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maci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ç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 e tem o formato cil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í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ndrico, com a medida do raio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da base igual a 4 cm e a da altura igual a 50 cm. Ela ser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á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derretida, e o volume de metal resultante ser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á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 utilizado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para a fabrica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ç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ão de esferas maci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ç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as com diâmetro de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1 cm, a serem usadas para confeccionar rolamentos.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Para estimar a quantidade de esferas que poderão ser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produzidas a partir de cada uma das pe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ç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as cil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í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ndricas,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admite-se que não ocorre perda de material durante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processo de derretimento.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Quantas dessas esferas poderão ser obtidas a partir de cada pe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ç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 cil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í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ndrica?</a:t>
            </a:r>
            <a:r>
              <a:rPr kumimoji="0" lang="pt-BR" sz="2000" b="1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br>
              <a:rPr kumimoji="0" lang="pt-BR" sz="1600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</a:br>
            <a:endParaRPr kumimoji="0" lang="pt-BR" sz="1600" b="0" i="0" u="none" strike="noStrike" cap="none" normalizeH="0" baseline="0" noProof="0" dirty="0">
              <a:ln>
                <a:noFill/>
              </a:ln>
              <a:solidFill>
                <a:srgbClr val="343A40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Alternativas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noProof="0" dirty="0">
                <a:ln>
                  <a:noFill/>
                </a:ln>
                <a:solidFill>
                  <a:srgbClr val="EE8523"/>
                </a:solidFill>
                <a:effectLst/>
                <a:latin typeface="Open Sans" panose="020B0606030504020204" pitchFamily="34" charset="0"/>
              </a:rPr>
              <a:t>A</a:t>
            </a:r>
            <a:r>
              <a:rPr lang="pt-BR" sz="1600" b="1" noProof="0" dirty="0">
                <a:solidFill>
                  <a:srgbClr val="EE8523"/>
                </a:solidFill>
                <a:latin typeface="Open Sans" panose="020B0606030504020204" pitchFamily="34" charset="0"/>
              </a:rPr>
              <a:t>) 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800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	</a:t>
            </a:r>
            <a:r>
              <a:rPr kumimoji="0" lang="pt-BR" sz="1600" b="1" i="0" u="none" strike="noStrike" cap="none" normalizeH="0" baseline="0" noProof="0" dirty="0">
                <a:ln>
                  <a:noFill/>
                </a:ln>
                <a:solidFill>
                  <a:srgbClr val="EE8523"/>
                </a:solidFill>
                <a:effectLst/>
                <a:latin typeface="Open Sans" panose="020B0606030504020204" pitchFamily="34" charset="0"/>
              </a:rPr>
              <a:t>B) 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1 200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	</a:t>
            </a:r>
            <a:r>
              <a:rPr kumimoji="0" lang="pt-BR" sz="1600" b="1" i="0" u="none" strike="noStrike" cap="none" normalizeH="0" baseline="0" noProof="0" dirty="0">
                <a:ln>
                  <a:noFill/>
                </a:ln>
                <a:solidFill>
                  <a:srgbClr val="EE8523"/>
                </a:solidFill>
                <a:effectLst/>
                <a:latin typeface="Open Sans" panose="020B0606030504020204" pitchFamily="34" charset="0"/>
              </a:rPr>
              <a:t>C) 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2400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	</a:t>
            </a:r>
            <a:r>
              <a:rPr kumimoji="0" lang="pt-BR" sz="1600" b="1" i="0" u="none" strike="noStrike" cap="none" normalizeH="0" baseline="0" noProof="0" dirty="0">
                <a:ln>
                  <a:noFill/>
                </a:ln>
                <a:solidFill>
                  <a:srgbClr val="EE8523"/>
                </a:solidFill>
                <a:effectLst/>
                <a:latin typeface="Open Sans" panose="020B0606030504020204" pitchFamily="34" charset="0"/>
              </a:rPr>
              <a:t>D) 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4 800	    </a:t>
            </a:r>
            <a:r>
              <a:rPr kumimoji="0" lang="pt-BR" sz="1600" b="1" i="0" u="none" strike="noStrike" cap="none" normalizeH="0" baseline="0" noProof="0" dirty="0">
                <a:ln>
                  <a:noFill/>
                </a:ln>
                <a:solidFill>
                  <a:srgbClr val="EE8523"/>
                </a:solidFill>
                <a:effectLst/>
                <a:latin typeface="Open Sans" panose="020B0606030504020204" pitchFamily="34" charset="0"/>
              </a:rPr>
              <a:t>E) 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  <a:latin typeface="Open Sans" panose="020B0606030504020204" pitchFamily="34" charset="0"/>
              </a:rPr>
              <a:t>6 400</a:t>
            </a:r>
            <a:r>
              <a:rPr kumimoji="0" lang="pt-BR" b="0" i="0" u="none" strike="noStrike" cap="none" normalizeH="0" baseline="0" noProof="0" dirty="0">
                <a:ln>
                  <a:noFill/>
                </a:ln>
                <a:solidFill>
                  <a:srgbClr val="343A40"/>
                </a:solidFill>
                <a:effectLst/>
              </a:rPr>
              <a:t> </a:t>
            </a:r>
            <a:endParaRPr kumimoji="0" lang="pt-BR" sz="36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Tw Cen MT" panose="020B0602020104020603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075DDEB-FA3A-4B8D-BA81-FA49FCDB45F4}"/>
              </a:ext>
            </a:extLst>
          </p:cNvPr>
          <p:cNvSpPr txBox="1"/>
          <p:nvPr/>
        </p:nvSpPr>
        <p:spPr>
          <a:xfrm>
            <a:off x="2875279" y="266770"/>
            <a:ext cx="93167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dirty="0">
                <a:solidFill>
                  <a:srgbClr val="9F5612"/>
                </a:solidFill>
                <a:effectLst/>
                <a:latin typeface="Open Sans" panose="020B0606030504020204" pitchFamily="34" charset="0"/>
                <a:hlinkClick r:id="rId2"/>
              </a:rPr>
              <a:t>ENEM - Exame Nacional do Ensino Médio - Segundo Dia - Edital 2022</a:t>
            </a:r>
            <a:endParaRPr lang="pt-BR" sz="1400" b="1" dirty="0"/>
          </a:p>
        </p:txBody>
      </p:sp>
      <p:pic>
        <p:nvPicPr>
          <p:cNvPr id="50179" name="Picture 3" descr="Cultura Aeronáutica: Motores radiais rotativos: como funcionavam?">
            <a:extLst>
              <a:ext uri="{FF2B5EF4-FFF2-40B4-BE49-F238E27FC236}">
                <a16:creationId xmlns:a16="http://schemas.microsoft.com/office/drawing/2014/main" id="{71E42EC7-FD21-C6E1-1702-747F3497A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0"/>
            <a:ext cx="7777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06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or Hoje é Só | Jovem Pan">
            <a:extLst>
              <a:ext uri="{FF2B5EF4-FFF2-40B4-BE49-F238E27FC236}">
                <a16:creationId xmlns:a16="http://schemas.microsoft.com/office/drawing/2014/main" id="{1282A2A2-280B-4B85-D057-45BD929EB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0"/>
          <a:stretch>
            <a:fillRect/>
          </a:stretch>
        </p:blipFill>
        <p:spPr bwMode="auto">
          <a:xfrm>
            <a:off x="3022600" y="403225"/>
            <a:ext cx="61468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Gotícu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ícu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ícu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45</TotalTime>
  <Words>392</Words>
  <Application>Microsoft Office PowerPoint</Application>
  <PresentationFormat>Widescreen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Tw Cen MT</vt:lpstr>
      <vt:lpstr>Arial</vt:lpstr>
      <vt:lpstr>Aptos</vt:lpstr>
      <vt:lpstr>Lucida Grande</vt:lpstr>
      <vt:lpstr>Gotícula</vt:lpstr>
      <vt:lpstr>Esferas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5</cp:revision>
  <dcterms:created xsi:type="dcterms:W3CDTF">2025-03-10T15:51:19Z</dcterms:created>
  <dcterms:modified xsi:type="dcterms:W3CDTF">2025-03-13T16:57:52Z</dcterms:modified>
</cp:coreProperties>
</file>